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1"/>
  </p:notesMasterIdLst>
  <p:sldIdLst>
    <p:sldId id="1659" r:id="rId3"/>
    <p:sldId id="2001" r:id="rId4"/>
    <p:sldId id="1973" r:id="rId5"/>
    <p:sldId id="2092" r:id="rId6"/>
    <p:sldId id="2004" r:id="rId7"/>
    <p:sldId id="2094" r:id="rId8"/>
    <p:sldId id="1791" r:id="rId9"/>
    <p:sldId id="2063" r:id="rId10"/>
    <p:sldId id="2064" r:id="rId11"/>
    <p:sldId id="1952" r:id="rId12"/>
    <p:sldId id="1941" r:id="rId13"/>
    <p:sldId id="2055" r:id="rId14"/>
    <p:sldId id="2103" r:id="rId15"/>
    <p:sldId id="2105" r:id="rId16"/>
    <p:sldId id="2122" r:id="rId17"/>
    <p:sldId id="2111" r:id="rId18"/>
    <p:sldId id="1960" r:id="rId19"/>
    <p:sldId id="2065" r:id="rId20"/>
    <p:sldId id="2107" r:id="rId21"/>
    <p:sldId id="2106" r:id="rId22"/>
    <p:sldId id="2100" r:id="rId23"/>
    <p:sldId id="2102" r:id="rId24"/>
    <p:sldId id="2066" r:id="rId25"/>
    <p:sldId id="2108" r:id="rId26"/>
    <p:sldId id="2110" r:id="rId27"/>
    <p:sldId id="2123" r:id="rId28"/>
    <p:sldId id="1948" r:id="rId29"/>
    <p:sldId id="1894" r:id="rId3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271" autoAdjust="0"/>
    <p:restoredTop sz="86418" autoAdjust="0"/>
  </p:normalViewPr>
  <p:slideViewPr>
    <p:cSldViewPr>
      <p:cViewPr varScale="1">
        <p:scale>
          <a:sx n="97" d="100"/>
          <a:sy n="97" d="100"/>
        </p:scale>
        <p:origin x="-1498"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83" d="100"/>
          <a:sy n="83" d="100"/>
        </p:scale>
        <p:origin x="-3241" y="-84"/>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468478F-85AB-4F2F-9836-360E2A3B8D3A}" type="datetimeFigureOut">
              <a:rPr lang="en-US" smtClean="0"/>
              <a:pPr/>
              <a:t>2/28/2022</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7</a:t>
            </a:fld>
            <a:endParaRPr lang="en-US" dirty="0"/>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28</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2/28/2022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2/28/2022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2/28/2022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2/28/2022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2/28/2022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2/28/2022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2/28/2022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2/28/2022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2/28/2022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2/28/2022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2/28/2022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s://bit.ly/surveyofpaulineepist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 Promise You Can Count On”</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3:15 – 22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7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 March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left)">
                                      <p:cBhvr>
                                        <p:cTn id="1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3:15 – 18</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5570756"/>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15</a:t>
            </a:r>
            <a:r>
              <a:rPr lang="en-US" sz="2600" i="1" dirty="0" smtClean="0">
                <a:latin typeface="Georgia" pitchFamily="18" charset="0"/>
              </a:rPr>
              <a:t>Brothers and sisters, let me take an example from everyday life.  Just as no one can set aside or add to a human covenant that has been duly established, so it is in this case.  </a:t>
            </a:r>
            <a:r>
              <a:rPr lang="en-US" sz="2600" b="1" baseline="30000" dirty="0" smtClean="0">
                <a:effectLst>
                  <a:outerShdw blurRad="38100" dist="38100" dir="2700000" algn="tl">
                    <a:srgbClr val="000000">
                      <a:alpha val="43137"/>
                    </a:srgbClr>
                  </a:outerShdw>
                </a:effectLst>
                <a:latin typeface="Georgia" pitchFamily="18" charset="0"/>
              </a:rPr>
              <a:t>16</a:t>
            </a:r>
            <a:r>
              <a:rPr lang="en-US" sz="2600" i="1" dirty="0" smtClean="0">
                <a:latin typeface="Georgia" pitchFamily="18" charset="0"/>
              </a:rPr>
              <a:t>The promises were spoken to Abraham and to his seed.  Scripture does not say “and to seeds,” meaning many people, but “and to your seed,” meaning one person, who is Christ.  </a:t>
            </a:r>
            <a:r>
              <a:rPr lang="en-US" sz="2600" b="1" baseline="30000" dirty="0" smtClean="0">
                <a:effectLst>
                  <a:outerShdw blurRad="38100" dist="38100" dir="2700000" algn="tl">
                    <a:srgbClr val="000000">
                      <a:alpha val="43137"/>
                    </a:srgbClr>
                  </a:outerShdw>
                </a:effectLst>
                <a:latin typeface="Georgia" pitchFamily="18" charset="0"/>
              </a:rPr>
              <a:t>17</a:t>
            </a:r>
            <a:r>
              <a:rPr lang="en-US" sz="2600" i="1" dirty="0" smtClean="0">
                <a:latin typeface="Georgia" pitchFamily="18" charset="0"/>
              </a:rPr>
              <a:t>What I mean is this: The law, introduced 430 years later, does not set aside the covenant previously established by God and thus do away with the promise.  </a:t>
            </a:r>
            <a:r>
              <a:rPr lang="en-US" sz="2600" b="1" baseline="30000" dirty="0" smtClean="0">
                <a:effectLst>
                  <a:outerShdw blurRad="38100" dist="38100" dir="2700000" algn="tl">
                    <a:srgbClr val="000000">
                      <a:alpha val="43137"/>
                    </a:srgbClr>
                  </a:outerShdw>
                </a:effectLst>
                <a:latin typeface="Georgia" pitchFamily="18" charset="0"/>
              </a:rPr>
              <a:t>18</a:t>
            </a:r>
            <a:r>
              <a:rPr lang="en-US" sz="2600" i="1" dirty="0" smtClean="0">
                <a:latin typeface="Georgia" pitchFamily="18" charset="0"/>
              </a:rPr>
              <a:t>For if the inheritance depends on the law, then it no longer depends on the promise; but God in his grace gave it to Abraham through a promise.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Even if Paul’s opponents admitted that Abraham was justified by faith, the </a:t>
            </a:r>
            <a:r>
              <a:rPr lang="en-US" sz="2400" b="1" i="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might have argued that the Law, coming at a later time, entirely changed the basis for achieving salvation.  To refute this, Paul declared that just as a properly executed Roman covenant (</a:t>
            </a:r>
            <a:r>
              <a:rPr lang="en-US" sz="2400" b="1" i="1" dirty="0" smtClean="0">
                <a:latin typeface="Cambria" pitchFamily="18" charset="0"/>
              </a:rPr>
              <a:t>or will</a:t>
            </a:r>
            <a:r>
              <a:rPr lang="en-US" sz="2400" b="1" dirty="0" smtClean="0">
                <a:latin typeface="Cambria" pitchFamily="18" charset="0"/>
              </a:rPr>
              <a:t>) cannot arbitrarily be set aside or changed, so the promises of God are immutable. </a:t>
            </a:r>
          </a:p>
          <a:p>
            <a:pPr indent="457200">
              <a:spcAft>
                <a:spcPts val="1200"/>
              </a:spcAft>
            </a:pPr>
            <a:r>
              <a:rPr lang="en-US" sz="2400" b="1" dirty="0" smtClean="0">
                <a:latin typeface="Cambria" pitchFamily="18" charset="0"/>
              </a:rPr>
              <a:t>Paul compares the Law to a human contract: “When two people make a contract, it is illegal for a third party to step in and change it or cancel it.  Now, God made a contract (</a:t>
            </a:r>
            <a:r>
              <a:rPr lang="en-US" sz="2400" b="1" i="1" dirty="0" smtClean="0">
                <a:latin typeface="Cambria" pitchFamily="18" charset="0"/>
              </a:rPr>
              <a:t>covenant</a:t>
            </a:r>
            <a:r>
              <a:rPr lang="en-US" sz="2400" b="1" dirty="0" smtClean="0">
                <a:latin typeface="Cambria" pitchFamily="18" charset="0"/>
              </a:rPr>
              <a:t>) with Abraham </a:t>
            </a:r>
            <a:r>
              <a:rPr lang="en-US" sz="2400" b="1" dirty="0" smtClean="0">
                <a:effectLst>
                  <a:outerShdw blurRad="38100" dist="38100" dir="2700000" algn="tl">
                    <a:srgbClr val="000000">
                      <a:alpha val="43137"/>
                    </a:srgbClr>
                  </a:outerShdw>
                </a:effectLst>
                <a:latin typeface="Cambria" pitchFamily="18" charset="0"/>
              </a:rPr>
              <a:t>430</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years</a:t>
            </a:r>
            <a:r>
              <a:rPr lang="en-US" sz="2400" b="1" dirty="0" smtClean="0">
                <a:latin typeface="Cambria" pitchFamily="18" charset="0"/>
              </a:rPr>
              <a:t> before the Law was given.  The law of Moses could never cancel God’s original promise to Abraham.  God gave that promise to Abraham’s seed as well, and this Seed is Christ (</a:t>
            </a:r>
            <a:r>
              <a:rPr lang="en-US" sz="2400" b="1" dirty="0" smtClean="0">
                <a:effectLst>
                  <a:outerShdw blurRad="38100" dist="38100" dir="2700000" algn="tl">
                    <a:srgbClr val="000000">
                      <a:alpha val="43137"/>
                    </a:srgbClr>
                  </a:outerShdw>
                </a:effectLst>
                <a:latin typeface="Cambria" pitchFamily="18" charset="0"/>
              </a:rPr>
              <a:t>3:16</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3:15 – 18</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alpha val="50000"/>
          </a:schemeClr>
        </a:solidFill>
        <a:effectLst/>
      </p:bgPr>
    </p:bg>
    <p:spTree>
      <p:nvGrpSpPr>
        <p:cNvPr id="1" name=""/>
        <p:cNvGrpSpPr/>
        <p:nvPr/>
      </p:nvGrpSpPr>
      <p:grpSpPr>
        <a:xfrm>
          <a:off x="0" y="0"/>
          <a:ext cx="0" cy="0"/>
          <a:chOff x="0" y="0"/>
          <a:chExt cx="0" cy="0"/>
        </a:xfrm>
      </p:grpSpPr>
      <p:pic>
        <p:nvPicPr>
          <p:cNvPr id="77826" name="Picture 2" descr="https://dailyverse.knowing-jesus.com/w/dv_700/dailyverse-images/2e/Galatians%203-16%20To%20Abraham%20Were%20The%20Promises%20Made%20aqua.jpg"/>
          <p:cNvPicPr>
            <a:picLocks noChangeAspect="1" noChangeArrowheads="1"/>
          </p:cNvPicPr>
          <p:nvPr/>
        </p:nvPicPr>
        <p:blipFill>
          <a:blip r:embed="rId2" cstate="print"/>
          <a:srcRect b="7048"/>
          <a:stretch>
            <a:fillRect/>
          </a:stretch>
        </p:blipFill>
        <p:spPr bwMode="auto">
          <a:xfrm>
            <a:off x="381000" y="457200"/>
            <a:ext cx="8416352" cy="58674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amond(out)">
                                      <p:cBhvr>
                                        <p:cTn id="7" dur="2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139869"/>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stress on seed (</a:t>
            </a:r>
            <a:r>
              <a:rPr lang="en-US" sz="2400" b="1" i="1" dirty="0" smtClean="0">
                <a:latin typeface="Cambria" pitchFamily="18" charset="0"/>
              </a:rPr>
              <a:t>cf.</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Gen. 12:7</a:t>
            </a:r>
            <a:r>
              <a:rPr lang="en-US" sz="2400" b="1" dirty="0" smtClean="0">
                <a:latin typeface="Cambria" pitchFamily="18" charset="0"/>
              </a:rPr>
              <a:t>), not seeds, was made simply to remind the readers that the faithful in Israel had always recognized that the blessing would ultimately come through a single individual, the Messiah.  </a:t>
            </a:r>
          </a:p>
          <a:p>
            <a:pPr indent="457200">
              <a:spcAft>
                <a:spcPts val="1200"/>
              </a:spcAft>
            </a:pPr>
            <a:r>
              <a:rPr lang="en-US" sz="2400" b="1" dirty="0" smtClean="0">
                <a:latin typeface="Cambria" pitchFamily="18" charset="0"/>
              </a:rPr>
              <a:t>The Mosaic law was not a new way of salvation that canceled God’s promises to Abraham; this would not be logical.  Promise and faith go together, but </a:t>
            </a:r>
            <a:r>
              <a:rPr lang="en-US" sz="2400" b="1" i="1" u="sng" dirty="0" smtClean="0">
                <a:latin typeface="Cambria" pitchFamily="18" charset="0"/>
              </a:rPr>
              <a:t>not</a:t>
            </a:r>
            <a:r>
              <a:rPr lang="en-US" sz="2400" b="1" dirty="0" smtClean="0">
                <a:latin typeface="Cambria" pitchFamily="18" charset="0"/>
              </a:rPr>
              <a:t> promise and law.“  The </a:t>
            </a:r>
            <a:r>
              <a:rPr lang="en-US" sz="2400" b="1" i="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might ask, “but why then did God even give the Law?” </a:t>
            </a:r>
            <a:r>
              <a:rPr lang="en-US" sz="2400" b="1" i="1" dirty="0" smtClean="0">
                <a:effectLst>
                  <a:outerShdw blurRad="38100" dist="38100" dir="2700000" algn="tl">
                    <a:srgbClr val="000000">
                      <a:alpha val="43137"/>
                    </a:srgbClr>
                  </a:outerShdw>
                </a:effectLst>
                <a:latin typeface="Cambria" pitchFamily="18" charset="0"/>
              </a:rPr>
              <a:t>Paul has three answers:</a:t>
            </a:r>
            <a:r>
              <a:rPr lang="en-US" sz="2400" b="1" dirty="0" smtClean="0">
                <a:latin typeface="Cambria" pitchFamily="18" charset="0"/>
              </a:rPr>
              <a:t> </a:t>
            </a:r>
          </a:p>
          <a:p>
            <a:pPr>
              <a:spcAft>
                <a:spcPts val="1200"/>
              </a:spcAft>
            </a:pPr>
            <a:r>
              <a:rPr lang="en-US" sz="20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The Law was temporary and only for Israel (</a:t>
            </a:r>
            <a:r>
              <a:rPr lang="en-US" sz="2400" b="1" dirty="0" smtClean="0">
                <a:effectLst>
                  <a:outerShdw blurRad="38100" dist="38100" dir="2700000" algn="tl">
                    <a:srgbClr val="000000">
                      <a:alpha val="43137"/>
                    </a:srgbClr>
                  </a:outerShdw>
                </a:effectLst>
                <a:latin typeface="Cambria" pitchFamily="18" charset="0"/>
              </a:rPr>
              <a:t>19-20</a:t>
            </a:r>
            <a:r>
              <a:rPr lang="en-US" sz="2400" b="1" dirty="0" smtClean="0">
                <a:latin typeface="Cambria" pitchFamily="18" charset="0"/>
              </a:rPr>
              <a:t>).</a:t>
            </a:r>
          </a:p>
          <a:p>
            <a:pPr>
              <a:spcAft>
                <a:spcPts val="1200"/>
              </a:spcAft>
            </a:pPr>
            <a:r>
              <a:rPr lang="en-US" sz="2000" b="1" dirty="0" smtClean="0">
                <a:effectLst>
                  <a:outerShdw blurRad="38100" dist="38100" dir="2700000" algn="tl">
                    <a:srgbClr val="000000">
                      <a:alpha val="43137"/>
                    </a:srgbClr>
                  </a:outerShdw>
                </a:effectLst>
                <a:latin typeface="Cambria" pitchFamily="18" charset="0"/>
              </a:rPr>
              <a:t>2]</a:t>
            </a:r>
            <a:r>
              <a:rPr lang="en-US" sz="2400" b="1" dirty="0" smtClean="0">
                <a:latin typeface="Cambria" pitchFamily="18" charset="0"/>
              </a:rPr>
              <a:t> The Law convicts of sin but never saves from sin (</a:t>
            </a:r>
            <a:r>
              <a:rPr lang="en-US" sz="2400" b="1" dirty="0" smtClean="0">
                <a:effectLst>
                  <a:outerShdw blurRad="38100" dist="38100" dir="2700000" algn="tl">
                    <a:srgbClr val="000000">
                      <a:alpha val="43137"/>
                    </a:srgbClr>
                  </a:outerShdw>
                </a:effectLst>
                <a:latin typeface="Cambria" pitchFamily="18" charset="0"/>
              </a:rPr>
              <a:t>21-22</a:t>
            </a:r>
            <a:r>
              <a:rPr lang="en-US" sz="2400" b="1" dirty="0" smtClean="0">
                <a:latin typeface="Cambria" pitchFamily="18" charset="0"/>
              </a:rPr>
              <a:t>).</a:t>
            </a:r>
          </a:p>
          <a:p>
            <a:pPr>
              <a:spcAft>
                <a:spcPts val="1200"/>
              </a:spcAft>
            </a:pPr>
            <a:r>
              <a:rPr lang="en-US" sz="2000" b="1" dirty="0" smtClean="0">
                <a:effectLst>
                  <a:outerShdw blurRad="38100" dist="38100" dir="2700000" algn="tl">
                    <a:srgbClr val="000000">
                      <a:alpha val="43137"/>
                    </a:srgbClr>
                  </a:outerShdw>
                </a:effectLst>
                <a:latin typeface="Cambria" pitchFamily="18" charset="0"/>
              </a:rPr>
              <a:t>3]</a:t>
            </a:r>
            <a:r>
              <a:rPr lang="en-US" sz="2400" b="1" dirty="0" smtClean="0">
                <a:latin typeface="Cambria" pitchFamily="18" charset="0"/>
              </a:rPr>
              <a:t> The Law prepared the way for Christ (</a:t>
            </a:r>
            <a:r>
              <a:rPr lang="en-US" sz="2400" b="1" dirty="0" smtClean="0">
                <a:effectLst>
                  <a:outerShdw blurRad="38100" dist="38100" dir="2700000" algn="tl">
                    <a:srgbClr val="000000">
                      <a:alpha val="43137"/>
                    </a:srgbClr>
                  </a:outerShdw>
                </a:effectLst>
                <a:latin typeface="Cambria" pitchFamily="18" charset="0"/>
              </a:rPr>
              <a:t>23-29</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3:15 – 18</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Once God </a:t>
            </a:r>
            <a:r>
              <a:rPr lang="en-US" sz="2400" b="1" i="1" dirty="0" smtClean="0">
                <a:effectLst>
                  <a:outerShdw blurRad="38100" dist="38100" dir="2700000" algn="tl">
                    <a:srgbClr val="000000">
                      <a:alpha val="43137"/>
                    </a:srgbClr>
                  </a:outerShdw>
                </a:effectLst>
                <a:latin typeface="Cambria" pitchFamily="18" charset="0"/>
              </a:rPr>
              <a:t>ratified</a:t>
            </a:r>
            <a:r>
              <a:rPr lang="en-US" sz="2400" b="1" dirty="0" smtClean="0">
                <a:latin typeface="Cambria" pitchFamily="18" charset="0"/>
              </a:rPr>
              <a:t> the covenant officially, it had lasting authority so that nothing and no one could </a:t>
            </a:r>
            <a:r>
              <a:rPr lang="en-US" sz="2400" b="1" i="1" dirty="0" smtClean="0">
                <a:effectLst>
                  <a:outerShdw blurRad="38100" dist="38100" dir="2700000" algn="tl">
                    <a:srgbClr val="000000">
                      <a:alpha val="43137"/>
                    </a:srgbClr>
                  </a:outerShdw>
                </a:effectLst>
                <a:latin typeface="Cambria" pitchFamily="18" charset="0"/>
              </a:rPr>
              <a:t>annul</a:t>
            </a:r>
            <a:r>
              <a:rPr lang="en-US" sz="2400" b="1" dirty="0" smtClean="0">
                <a:latin typeface="Cambria" pitchFamily="18" charset="0"/>
              </a:rPr>
              <a:t> it.  The Abrahamic Covenant was unilateral (</a:t>
            </a:r>
            <a:r>
              <a:rPr lang="en-US" sz="2400" b="1" i="1" dirty="0" smtClean="0">
                <a:latin typeface="Cambria" pitchFamily="18" charset="0"/>
              </a:rPr>
              <a:t>God made the promise to Himself</a:t>
            </a:r>
            <a:r>
              <a:rPr lang="en-US" sz="2400" b="1" dirty="0" smtClean="0">
                <a:latin typeface="Cambria" pitchFamily="18" charset="0"/>
              </a:rPr>
              <a:t>), eternal (</a:t>
            </a:r>
            <a:r>
              <a:rPr lang="en-US" sz="2400" b="1" i="1" dirty="0" smtClean="0">
                <a:latin typeface="Cambria" pitchFamily="18" charset="0"/>
              </a:rPr>
              <a:t>it provided for everlasting blessing</a:t>
            </a:r>
            <a:r>
              <a:rPr lang="en-US" sz="2400" b="1" dirty="0" smtClean="0">
                <a:latin typeface="Cambria" pitchFamily="18" charset="0"/>
              </a:rPr>
              <a:t>), irrevocable (</a:t>
            </a:r>
            <a:r>
              <a:rPr lang="en-US" sz="2400" b="1" i="1" dirty="0" smtClean="0">
                <a:latin typeface="Cambria" pitchFamily="18" charset="0"/>
              </a:rPr>
              <a:t>it will never cease</a:t>
            </a:r>
            <a:r>
              <a:rPr lang="en-US" sz="2400" b="1" dirty="0" smtClean="0">
                <a:latin typeface="Cambria" pitchFamily="18" charset="0"/>
              </a:rPr>
              <a:t>), unconditional (</a:t>
            </a:r>
            <a:r>
              <a:rPr lang="en-US" sz="2400" b="1" i="1" dirty="0" smtClean="0">
                <a:latin typeface="Cambria" pitchFamily="18" charset="0"/>
              </a:rPr>
              <a:t>in that it depended on God, not man</a:t>
            </a:r>
            <a:r>
              <a:rPr lang="en-US" sz="2400" b="1" dirty="0" smtClean="0">
                <a:latin typeface="Cambria" pitchFamily="18" charset="0"/>
              </a:rPr>
              <a:t>), but its complete fulfillment awaits the salvation of Israel and the millennial kingdom of Jesus Christ.  </a:t>
            </a:r>
          </a:p>
          <a:p>
            <a:pPr indent="457200">
              <a:spcAft>
                <a:spcPts val="1200"/>
              </a:spcAft>
            </a:pPr>
            <a:r>
              <a:rPr lang="en-US" sz="2400" b="1" dirty="0" smtClean="0">
                <a:latin typeface="Cambria" pitchFamily="18" charset="0"/>
              </a:rPr>
              <a:t>Paul again emphasized that there is no middle ground between law (</a:t>
            </a:r>
            <a:r>
              <a:rPr lang="en-US" sz="2400" b="1" i="1" dirty="0" smtClean="0">
                <a:effectLst>
                  <a:outerShdw blurRad="38100" dist="38100" dir="2700000" algn="tl">
                    <a:srgbClr val="000000">
                      <a:alpha val="43137"/>
                    </a:srgbClr>
                  </a:outerShdw>
                </a:effectLst>
                <a:latin typeface="Cambria" pitchFamily="18" charset="0"/>
              </a:rPr>
              <a:t>works</a:t>
            </a:r>
            <a:r>
              <a:rPr lang="en-US" sz="2400" b="1" dirty="0" smtClean="0">
                <a:latin typeface="Cambria" pitchFamily="18" charset="0"/>
              </a:rPr>
              <a:t>) and promise (</a:t>
            </a:r>
            <a:r>
              <a:rPr lang="en-US" sz="2400" b="1" i="1" dirty="0" smtClean="0">
                <a:effectLst>
                  <a:outerShdw blurRad="38100" dist="38100" dir="2700000" algn="tl">
                    <a:srgbClr val="000000">
                      <a:alpha val="43137"/>
                    </a:srgbClr>
                  </a:outerShdw>
                </a:effectLst>
                <a:latin typeface="Cambria" pitchFamily="18" charset="0"/>
              </a:rPr>
              <a:t>grace</a:t>
            </a:r>
            <a:r>
              <a:rPr lang="en-US" sz="2400" b="1" dirty="0" smtClean="0">
                <a:latin typeface="Cambria" pitchFamily="18" charset="0"/>
              </a:rPr>
              <a:t>); the two principles are mutually exclusive ways of salvation.               An </a:t>
            </a:r>
            <a:r>
              <a:rPr lang="en-US" sz="2400" b="1" i="1" dirty="0" smtClean="0">
                <a:effectLst>
                  <a:outerShdw blurRad="38100" dist="38100" dir="2700000" algn="tl">
                    <a:srgbClr val="000000">
                      <a:alpha val="43137"/>
                    </a:srgbClr>
                  </a:outerShdw>
                </a:effectLst>
                <a:latin typeface="Cambria" pitchFamily="18" charset="0"/>
              </a:rPr>
              <a:t>“inheritance”</a:t>
            </a:r>
            <a:r>
              <a:rPr lang="en-US" sz="2400" b="1" dirty="0" smtClean="0">
                <a:latin typeface="Cambria" pitchFamily="18" charset="0"/>
              </a:rPr>
              <a:t> by definition is something granted, not worked for, as proven in the case of Abraham (</a:t>
            </a:r>
            <a:r>
              <a:rPr lang="en-US" sz="2400" b="1" dirty="0" smtClean="0">
                <a:effectLst>
                  <a:outerShdw blurRad="38100" dist="38100" dir="2700000" algn="tl">
                    <a:srgbClr val="000000">
                      <a:alpha val="43137"/>
                    </a:srgbClr>
                  </a:outerShdw>
                </a:effectLst>
                <a:latin typeface="Cambria" pitchFamily="18" charset="0"/>
              </a:rPr>
              <a:t>3:18</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3:15 – 18</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72409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 was not until </a:t>
            </a:r>
            <a:r>
              <a:rPr lang="en-US" sz="2400" b="1" dirty="0" smtClean="0">
                <a:effectLst>
                  <a:outerShdw blurRad="38100" dist="38100" dir="2700000" algn="tl">
                    <a:srgbClr val="000000">
                      <a:alpha val="43137"/>
                    </a:srgbClr>
                  </a:outerShdw>
                </a:effectLst>
                <a:latin typeface="Cambria" pitchFamily="18" charset="0"/>
              </a:rPr>
              <a:t>430 years</a:t>
            </a:r>
            <a:r>
              <a:rPr lang="en-US" sz="2400" b="1" dirty="0" smtClean="0">
                <a:latin typeface="Cambria" pitchFamily="18" charset="0"/>
              </a:rPr>
              <a:t> after the promise to Abraham that God gave his people the law.  At Mount Sinai God gave Moses the Ten Commandments and the many lesser regulations for a godly society.   </a:t>
            </a:r>
          </a:p>
          <a:p>
            <a:pPr indent="457200">
              <a:spcAft>
                <a:spcPts val="1200"/>
              </a:spcAft>
            </a:pPr>
            <a:r>
              <a:rPr lang="en-US" sz="2400" b="1" dirty="0" smtClean="0">
                <a:latin typeface="Cambria" pitchFamily="18" charset="0"/>
              </a:rPr>
              <a:t>But the law didn’t replace the promise.  Nor did the fulfillment of the promise depend on keeping the law.  </a:t>
            </a:r>
          </a:p>
          <a:p>
            <a:pPr indent="457200">
              <a:spcAft>
                <a:spcPts val="1200"/>
              </a:spcAft>
            </a:pPr>
            <a:r>
              <a:rPr lang="en-US" sz="2400" b="1" dirty="0" smtClean="0">
                <a:latin typeface="Cambria" pitchFamily="18" charset="0"/>
              </a:rPr>
              <a:t>With God, a promise is a promise.  He always keeps his word.  The promise is fulfilled in Jesus Christ and all who belong to him.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3:15 – 18</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pic>
        <p:nvPicPr>
          <p:cNvPr id="2" name="Picture 1" descr="3 - 18 annul.jpg"/>
          <p:cNvPicPr>
            <a:picLocks noChangeAspect="1"/>
          </p:cNvPicPr>
          <p:nvPr/>
        </p:nvPicPr>
        <p:blipFill>
          <a:blip r:embed="rId2" cstate="print"/>
          <a:srcRect l="1667" r="1667" b="6667"/>
          <a:stretch>
            <a:fillRect/>
          </a:stretch>
        </p:blipFill>
        <p:spPr>
          <a:xfrm>
            <a:off x="152400" y="152400"/>
            <a:ext cx="8839200" cy="64008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3:19 – 20</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2954655"/>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Why, then, was the law given at all?  It was added because of transgressions until the Seed to whom the promise referred had come.  The law was given through angels and entrusted to a mediator.  </a:t>
            </a:r>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A mediator, however, implies more than one party; but God is one.</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Having shown the superiority of the promise to Abraham (</a:t>
            </a:r>
            <a:r>
              <a:rPr lang="en-US" sz="2400" b="1" dirty="0" smtClean="0">
                <a:effectLst>
                  <a:outerShdw blurRad="38100" dist="38100" dir="2700000" algn="tl">
                    <a:srgbClr val="000000">
                      <a:alpha val="43137"/>
                    </a:srgbClr>
                  </a:outerShdw>
                </a:effectLst>
                <a:latin typeface="Cambria" pitchFamily="18" charset="0"/>
              </a:rPr>
              <a:t>3:15–18</a:t>
            </a:r>
            <a:r>
              <a:rPr lang="en-US" sz="2400" b="1" dirty="0" smtClean="0">
                <a:latin typeface="Cambria" pitchFamily="18" charset="0"/>
              </a:rPr>
              <a:t>), Paul described the inferiority of the law, and its purpose.  Paul’s persuasive argument that the promise is superior to the law raises an obvious question: </a:t>
            </a:r>
            <a:r>
              <a:rPr lang="en-US" sz="2400" b="1" i="1" dirty="0" smtClean="0">
                <a:latin typeface="Cambria" pitchFamily="18" charset="0"/>
              </a:rPr>
              <a:t>“Why, then, was the law given at all?”</a:t>
            </a:r>
            <a:r>
              <a:rPr lang="en-US" sz="2400" b="1" dirty="0" smtClean="0">
                <a:latin typeface="Cambria" pitchFamily="18" charset="0"/>
              </a:rPr>
              <a:t>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the Law was given because of transgressions, that is, it was given to be a means for checking sins.  When there was no law, we had no idea what sin was.  But once the law was given, it became clear that we were in deep trouble.   The law shows our sin and our need for God’s </a:t>
            </a:r>
            <a:r>
              <a:rPr lang="en-US" sz="2400" b="1" i="1" dirty="0" smtClean="0">
                <a:effectLst>
                  <a:outerShdw blurRad="38100" dist="38100" dir="2700000" algn="tl">
                    <a:srgbClr val="000000">
                      <a:alpha val="43137"/>
                    </a:srgbClr>
                  </a:outerShdw>
                </a:effectLst>
                <a:latin typeface="Cambria" pitchFamily="18" charset="0"/>
              </a:rPr>
              <a:t>forgiveness</a:t>
            </a:r>
            <a:r>
              <a:rPr lang="en-US" sz="2400" b="1" dirty="0" smtClean="0">
                <a:latin typeface="Cambria" pitchFamily="18" charset="0"/>
              </a:rPr>
              <a:t>.  </a:t>
            </a:r>
          </a:p>
          <a:p>
            <a:pPr indent="457200">
              <a:spcAft>
                <a:spcPts val="1200"/>
              </a:spcAft>
            </a:pPr>
            <a:r>
              <a:rPr lang="en-US" sz="2400" b="1" dirty="0" smtClean="0">
                <a:latin typeface="Cambria" pitchFamily="18" charset="0"/>
              </a:rPr>
              <a:t>It served as a </a:t>
            </a:r>
            <a:r>
              <a:rPr lang="en-US" sz="2400" b="1" i="1" dirty="0" smtClean="0">
                <a:effectLst>
                  <a:outerShdw blurRad="38100" dist="38100" dir="2700000" algn="tl">
                    <a:srgbClr val="000000">
                      <a:alpha val="43137"/>
                    </a:srgbClr>
                  </a:outerShdw>
                </a:effectLst>
                <a:latin typeface="Cambria" pitchFamily="18" charset="0"/>
              </a:rPr>
              <a:t>restrainer</a:t>
            </a:r>
            <a:r>
              <a:rPr lang="en-US" sz="2400" b="1" dirty="0" smtClean="0">
                <a:latin typeface="Cambria" pitchFamily="18" charset="0"/>
              </a:rPr>
              <a:t> of sins by showing them to be transgressions of God’s Law which would incur His wrath—it was never intended to be the way of salvation.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3:19 – 20</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0142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the Law was temporary and served until the Seed (the Messiah) came, after which it was no longer needed.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the Law was inferior because of the manner of its bestowal.  While God made promises to Abraham directly, the Law was established by a mediator.  There were in fact two mediators, the </a:t>
            </a:r>
            <a:r>
              <a:rPr lang="en-US" sz="2400" b="1" i="1" dirty="0" smtClean="0">
                <a:effectLst>
                  <a:outerShdw blurRad="38100" dist="38100" dir="2700000" algn="tl">
                    <a:srgbClr val="000000">
                      <a:alpha val="43137"/>
                    </a:srgbClr>
                  </a:outerShdw>
                </a:effectLst>
                <a:latin typeface="Cambria" pitchFamily="18" charset="0"/>
              </a:rPr>
              <a:t>angels</a:t>
            </a:r>
            <a:r>
              <a:rPr lang="en-US" sz="2400" b="1" dirty="0" smtClean="0">
                <a:latin typeface="Cambria" pitchFamily="18" charset="0"/>
              </a:rPr>
              <a:t> representing God, and </a:t>
            </a:r>
            <a:r>
              <a:rPr lang="en-US" sz="2400" b="1" i="1" dirty="0" smtClean="0">
                <a:effectLst>
                  <a:outerShdw blurRad="38100" dist="38100" dir="2700000" algn="tl">
                    <a:srgbClr val="000000">
                      <a:alpha val="43137"/>
                    </a:srgbClr>
                  </a:outerShdw>
                </a:effectLst>
                <a:latin typeface="Cambria" pitchFamily="18" charset="0"/>
              </a:rPr>
              <a:t>Moses</a:t>
            </a:r>
            <a:r>
              <a:rPr lang="en-US" sz="2400" b="1" dirty="0" smtClean="0">
                <a:latin typeface="Cambria" pitchFamily="18" charset="0"/>
              </a:rPr>
              <a:t> representing the people.  </a:t>
            </a:r>
          </a:p>
          <a:p>
            <a:pPr indent="457200">
              <a:spcAft>
                <a:spcPts val="1200"/>
              </a:spcAft>
            </a:pPr>
            <a:r>
              <a:rPr lang="en-US" sz="2400" b="1" dirty="0" smtClean="0">
                <a:latin typeface="Cambria" pitchFamily="18" charset="0"/>
              </a:rPr>
              <a:t>Paul’s point is apparently that a </a:t>
            </a:r>
            <a:r>
              <a:rPr lang="en-US" sz="2400" b="1" i="1" dirty="0" smtClean="0">
                <a:effectLst>
                  <a:outerShdw blurRad="38100" dist="38100" dir="2700000" algn="tl">
                    <a:srgbClr val="000000">
                      <a:alpha val="43137"/>
                    </a:srgbClr>
                  </a:outerShdw>
                </a:effectLst>
                <a:latin typeface="Cambria" pitchFamily="18" charset="0"/>
              </a:rPr>
              <a:t>“mediator”</a:t>
            </a:r>
            <a:r>
              <a:rPr lang="en-US" sz="2400" b="1" dirty="0" smtClean="0">
                <a:latin typeface="Cambria" pitchFamily="18" charset="0"/>
              </a:rPr>
              <a:t> is required when more than one party is involved, but God alone </a:t>
            </a:r>
            <a:r>
              <a:rPr lang="en-US" sz="2400" b="1" i="1" dirty="0" smtClean="0">
                <a:effectLst>
                  <a:outerShdw blurRad="38100" dist="38100" dir="2700000" algn="tl">
                    <a:srgbClr val="000000">
                      <a:alpha val="43137"/>
                    </a:srgbClr>
                  </a:outerShdw>
                </a:effectLst>
                <a:latin typeface="Cambria" pitchFamily="18" charset="0"/>
              </a:rPr>
              <a:t>ratified</a:t>
            </a:r>
            <a:r>
              <a:rPr lang="en-US" sz="2400" b="1" dirty="0" smtClean="0">
                <a:latin typeface="Cambria" pitchFamily="18" charset="0"/>
              </a:rPr>
              <a:t> the covenant with Abraham.   That is, when God gave the promise, he gave it </a:t>
            </a:r>
            <a:r>
              <a:rPr lang="en-US" sz="2400" b="1" i="1" dirty="0" smtClean="0">
                <a:effectLst>
                  <a:outerShdw blurRad="38100" dist="38100" dir="2700000" algn="tl">
                    <a:srgbClr val="000000">
                      <a:alpha val="43137"/>
                    </a:srgbClr>
                  </a:outerShdw>
                </a:effectLst>
                <a:latin typeface="Cambria" pitchFamily="18" charset="0"/>
              </a:rPr>
              <a:t>“first-hand”</a:t>
            </a:r>
            <a:r>
              <a:rPr lang="en-US" sz="2400" b="1" dirty="0" smtClean="0">
                <a:latin typeface="Cambria" pitchFamily="18" charset="0"/>
              </a:rPr>
              <a:t> from Himself to Abraham.</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3:19 – 20</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Cover page 8.jpg"/>
          <p:cNvPicPr>
            <a:picLocks noChangeAspect="1"/>
          </p:cNvPicPr>
          <p:nvPr/>
        </p:nvPicPr>
        <p:blipFill>
          <a:blip r:embed="rId2" cstate="print"/>
          <a:stretch>
            <a:fillRect/>
          </a:stretch>
        </p:blipFill>
        <p:spPr>
          <a:xfrm>
            <a:off x="228600" y="228600"/>
            <a:ext cx="8610600" cy="6343650"/>
          </a:xfrm>
          <a:prstGeom prst="rect">
            <a:avLst/>
          </a:prstGeom>
          <a:ln>
            <a:noFill/>
          </a:ln>
          <a:effectLst>
            <a:outerShdw blurRad="190500" algn="tl" rotWithShape="0">
              <a:srgbClr val="000000">
                <a:alpha val="70000"/>
              </a:srgbClr>
            </a:outerShdw>
          </a:effectLst>
        </p:spPr>
      </p:pic>
      <p:sp>
        <p:nvSpPr>
          <p:cNvPr id="3" name="TextBox 2"/>
          <p:cNvSpPr txBox="1"/>
          <p:nvPr/>
        </p:nvSpPr>
        <p:spPr>
          <a:xfrm>
            <a:off x="533401" y="381000"/>
            <a:ext cx="7772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Lucida Calligraphy" pitchFamily="66" charset="0"/>
              </a:rPr>
              <a:t>Finishing from last week . . . </a:t>
            </a:r>
            <a:endParaRPr lang="en-US" sz="3600" b="1" dirty="0">
              <a:effectLst>
                <a:outerShdw blurRad="38100" dist="38100" dir="2700000" algn="tl">
                  <a:srgbClr val="000000">
                    <a:alpha val="43137"/>
                  </a:srgbClr>
                </a:outerShdw>
              </a:effectLst>
              <a:latin typeface="Lucida Calligraphy" pitchFamily="66"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15" presetClass="entr" presetSubtype="0" fill="hold" grpId="0" nodeType="after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 calcmode="lin" valueType="num">
                                      <p:cBhvr>
                                        <p:cTn id="13"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19389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Bible teaches that </a:t>
            </a:r>
            <a:r>
              <a:rPr lang="en-US" sz="2400" b="1" i="1" dirty="0" smtClean="0">
                <a:effectLst>
                  <a:outerShdw blurRad="38100" dist="38100" dir="2700000" algn="tl">
                    <a:srgbClr val="000000">
                      <a:alpha val="43137"/>
                    </a:srgbClr>
                  </a:outerShdw>
                </a:effectLst>
                <a:latin typeface="Cambria" pitchFamily="18" charset="0"/>
              </a:rPr>
              <a:t>angels</a:t>
            </a:r>
            <a:r>
              <a:rPr lang="en-US" sz="2400" b="1" dirty="0" smtClean="0">
                <a:latin typeface="Cambria" pitchFamily="18" charset="0"/>
              </a:rPr>
              <a:t> were involved in the giving of the law, but does not explain the precise role they played (</a:t>
            </a:r>
            <a:r>
              <a:rPr lang="en-US" sz="2400" b="1" i="1" dirty="0" smtClean="0">
                <a:latin typeface="Cambria" pitchFamily="18" charset="0"/>
              </a:rPr>
              <a:t>cf.</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Heb. 2:2</a:t>
            </a:r>
            <a:r>
              <a:rPr lang="en-US" sz="2400" b="1" dirty="0" smtClean="0">
                <a:latin typeface="Cambria" pitchFamily="18" charset="0"/>
              </a:rPr>
              <a:t> &gt; </a:t>
            </a:r>
            <a:r>
              <a:rPr lang="en-US" sz="2400" b="1" i="1" dirty="0" smtClean="0">
                <a:latin typeface="Cambria" pitchFamily="18" charset="0"/>
              </a:rPr>
              <a:t>“For since the message spoken through </a:t>
            </a:r>
            <a:r>
              <a:rPr lang="en-US" sz="2400" b="1" i="1" u="sng" dirty="0" smtClean="0">
                <a:effectLst>
                  <a:outerShdw blurRad="38100" dist="38100" dir="2700000" algn="tl">
                    <a:srgbClr val="000000">
                      <a:alpha val="43137"/>
                    </a:srgbClr>
                  </a:outerShdw>
                </a:effectLst>
                <a:latin typeface="Cambria" pitchFamily="18" charset="0"/>
              </a:rPr>
              <a:t>angels</a:t>
            </a:r>
            <a:r>
              <a:rPr lang="en-US" sz="2400" b="1" i="1" dirty="0" smtClean="0">
                <a:latin typeface="Cambria" pitchFamily="18" charset="0"/>
              </a:rPr>
              <a:t> was binding, and every violation and disobedience received its just punishment”</a:t>
            </a:r>
            <a:r>
              <a:rPr lang="en-US" sz="2400" b="1" dirty="0" smtClean="0">
                <a:latin typeface="Cambria" pitchFamily="18" charset="0"/>
              </a:rPr>
              <a:t> ).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3:19 – 20</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bg>
      <p:bgPr>
        <a:solidFill>
          <a:srgbClr val="002060"/>
        </a:solidFill>
        <a:effectLst/>
      </p:bgPr>
    </p:bg>
    <p:spTree>
      <p:nvGrpSpPr>
        <p:cNvPr id="1" name=""/>
        <p:cNvGrpSpPr/>
        <p:nvPr/>
      </p:nvGrpSpPr>
      <p:grpSpPr>
        <a:xfrm>
          <a:off x="0" y="0"/>
          <a:ext cx="0" cy="0"/>
          <a:chOff x="0" y="0"/>
          <a:chExt cx="0" cy="0"/>
        </a:xfrm>
      </p:grpSpPr>
      <p:pic>
        <p:nvPicPr>
          <p:cNvPr id="2" name="Picture 1" descr="3 - 19 purpose law.jpg"/>
          <p:cNvPicPr>
            <a:picLocks noChangeAspect="1"/>
          </p:cNvPicPr>
          <p:nvPr/>
        </p:nvPicPr>
        <p:blipFill>
          <a:blip r:embed="rId2" cstate="print"/>
          <a:stretch>
            <a:fillRect/>
          </a:stretch>
        </p:blipFill>
        <p:spPr>
          <a:xfrm>
            <a:off x="533400" y="457200"/>
            <a:ext cx="8077200" cy="600075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3:21 – 22</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Is the law, therefore, opposed to the promises of God?  Absolutely not!  For if a law had been given that could impart life, then righteousness would certainly have come by the law.  </a:t>
            </a:r>
            <a:r>
              <a:rPr lang="en-US" sz="2800" b="1" baseline="30000" dirty="0" smtClean="0">
                <a:effectLst>
                  <a:outerShdw blurRad="38100" dist="38100" dir="2700000" algn="tl">
                    <a:srgbClr val="000000">
                      <a:alpha val="43137"/>
                    </a:srgbClr>
                  </a:outerShdw>
                </a:effectLst>
                <a:latin typeface="Georgia" pitchFamily="18" charset="0"/>
              </a:rPr>
              <a:t>22</a:t>
            </a:r>
            <a:r>
              <a:rPr lang="en-US" sz="2800" i="1" dirty="0" smtClean="0">
                <a:latin typeface="Georgia" pitchFamily="18" charset="0"/>
              </a:rPr>
              <a:t>But Scripture has locked up everything under the control of sin, so that what was promised, being given through faith in Jesus Christ, might be given to those who believe.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Another question is raised:  Is there conflict between the Law and the promises of God? “God forbid” or “Perish the thought,” declares the apostle.  </a:t>
            </a:r>
          </a:p>
          <a:p>
            <a:pPr indent="457200">
              <a:spcAft>
                <a:spcPts val="1200"/>
              </a:spcAft>
            </a:pPr>
            <a:r>
              <a:rPr lang="en-US" sz="2400" b="1" dirty="0" smtClean="0">
                <a:latin typeface="Cambria" pitchFamily="18" charset="0"/>
              </a:rPr>
              <a:t>Here, Paul uses the strongest Greek negative to disdain the idea that the law and the promise are at opposite purposes.  God gave both the Law and the promise, but for different purposes.  And since God gave them both and does not work against Himself, the law and promise work in harmony.  But only the promise can give us life. </a:t>
            </a:r>
          </a:p>
          <a:p>
            <a:pPr indent="457200">
              <a:spcAft>
                <a:spcPts val="1200"/>
              </a:spcAft>
            </a:pPr>
            <a:r>
              <a:rPr lang="en-US" sz="2400" b="1" dirty="0" smtClean="0">
                <a:latin typeface="Cambria" pitchFamily="18" charset="0"/>
              </a:rPr>
              <a:t>The law shows us our sinfulness and shuts us in a prison of guilt — so that we long for the salvation freely offered in the promise.  If the law could have provided righteousness and eternal life, there would be no need for the gracious promise.</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3:21 – 22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bg>
      <p:bgPr>
        <a:solidFill>
          <a:srgbClr val="FF0000"/>
        </a:solidFill>
        <a:effectLst/>
      </p:bgPr>
    </p:bg>
    <p:spTree>
      <p:nvGrpSpPr>
        <p:cNvPr id="1" name=""/>
        <p:cNvGrpSpPr/>
        <p:nvPr/>
      </p:nvGrpSpPr>
      <p:grpSpPr>
        <a:xfrm>
          <a:off x="0" y="0"/>
          <a:ext cx="0" cy="0"/>
          <a:chOff x="0" y="0"/>
          <a:chExt cx="0" cy="0"/>
        </a:xfrm>
      </p:grpSpPr>
      <p:pic>
        <p:nvPicPr>
          <p:cNvPr id="4098" name="Picture 2" descr="https://images.knowing-jesus.com/w/900/48-GALATIANS/Galatians%203-21%20Is%20The%20Law%20Contrary%20To%20God's%20Promises%20red.jpg"/>
          <p:cNvPicPr>
            <a:picLocks noChangeAspect="1" noChangeArrowheads="1"/>
          </p:cNvPicPr>
          <p:nvPr/>
        </p:nvPicPr>
        <p:blipFill>
          <a:blip r:embed="rId2" cstate="print"/>
          <a:srcRect t="3556" b="6370"/>
          <a:stretch>
            <a:fillRect/>
          </a:stretch>
        </p:blipFill>
        <p:spPr bwMode="auto">
          <a:xfrm>
            <a:off x="228600" y="381000"/>
            <a:ext cx="8682288" cy="5865368"/>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out)">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Again, the Law is not opposed to the promises, and since there is no conflict between them, how can their harmony be demonstrated?  By recognizing that while the Law could not justify or give life, it did prepare the way for the gospel. </a:t>
            </a:r>
          </a:p>
          <a:p>
            <a:pPr indent="457200">
              <a:spcAft>
                <a:spcPts val="1200"/>
              </a:spcAft>
            </a:pPr>
            <a:r>
              <a:rPr lang="en-US" sz="2400" b="1" dirty="0" smtClean="0">
                <a:latin typeface="Cambria" pitchFamily="18" charset="0"/>
              </a:rPr>
              <a:t>What part then did Law play in this respect?  It declared the whole world a prisoner to sin.  Paul declared that the whole world is trapped and under the dominion of sin          (</a:t>
            </a:r>
            <a:r>
              <a:rPr lang="en-US" sz="2400" b="1" i="1" dirty="0" smtClean="0">
                <a:latin typeface="Cambria" pitchFamily="18" charset="0"/>
              </a:rPr>
              <a:t>cf.</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Rom. 3:23</a:t>
            </a:r>
            <a:r>
              <a:rPr lang="en-US" sz="2400" b="1" dirty="0" smtClean="0">
                <a:latin typeface="Cambria" pitchFamily="18" charset="0"/>
              </a:rPr>
              <a:t>).  When people recognize this and give up attempts to please God by their own works, the way is prepared for them to receive the promise of salvation through faith in Jesus Christ.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3:21 – 22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Jewish Christians </a:t>
            </a:r>
            <a:r>
              <a:rPr lang="en-US" sz="2400" b="1" i="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who want Gentiles to be circumcised are assuming that the law is more important than the promise.  They are assuming that faith can only be expressed by keeping the rules and regulations of the Jewish law.  Paul says the opposite.  </a:t>
            </a:r>
          </a:p>
          <a:p>
            <a:pPr indent="457200">
              <a:spcAft>
                <a:spcPts val="1200"/>
              </a:spcAft>
            </a:pPr>
            <a:r>
              <a:rPr lang="en-US" sz="2400" b="1" dirty="0" smtClean="0">
                <a:latin typeface="Cambria" pitchFamily="18" charset="0"/>
              </a:rPr>
              <a:t>All the demands of the law have been met by the death of Jesus on the cross.  Now the main line of God’s righteousness is absolutely clear.  It is free to all through faith in Christ.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3:21 – 22</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6" name="Picture 5" descr="Photo of Jesus5.jpg"/>
          <p:cNvPicPr>
            <a:picLocks noChangeAspect="1"/>
          </p:cNvPicPr>
          <p:nvPr/>
        </p:nvPicPr>
        <p:blipFill>
          <a:blip r:embed="rId3" cstate="print"/>
          <a:stretch>
            <a:fillRect/>
          </a:stretch>
        </p:blipFill>
        <p:spPr>
          <a:xfrm>
            <a:off x="685800" y="381000"/>
            <a:ext cx="7772400" cy="6096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9 March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4678204"/>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KJV and the NIV, plus one additional versions of the Bible, i.e., NRSV, NLT, NKJV,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3:23 – 4:11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“From Law To Faith”  </a:t>
            </a:r>
          </a:p>
          <a:p>
            <a:pPr marL="731520" indent="-274320" algn="ctr">
              <a:spcAft>
                <a:spcPts val="600"/>
              </a:spcAft>
            </a:pPr>
            <a:endParaRPr lang="en-US" sz="3200" b="1" dirty="0" smtClean="0">
              <a:solidFill>
                <a:prstClr val="black"/>
              </a:solidFill>
              <a:effectLst>
                <a:outerShdw blurRad="38100" dist="38100" dir="2700000" algn="tl">
                  <a:srgbClr val="000000">
                    <a:alpha val="43137"/>
                  </a:srgbClr>
                </a:outerShdw>
              </a:effectLst>
              <a:latin typeface="Cambria" pitchFamily="18" charset="0"/>
            </a:endParaRPr>
          </a:p>
          <a:p>
            <a:pPr marL="731520" indent="-274320" algn="ctr">
              <a:spcAft>
                <a:spcPts val="600"/>
              </a:spcAft>
            </a:pPr>
            <a:r>
              <a:rPr lang="en-US" sz="2400" b="1" dirty="0" smtClean="0">
                <a:solidFill>
                  <a:prstClr val="black"/>
                </a:solidFill>
                <a:latin typeface="Broadway" pitchFamily="82" charset="0"/>
              </a:rPr>
              <a:t>EBC  Website  for  Handouts</a:t>
            </a:r>
          </a:p>
          <a:p>
            <a:pPr marL="731520" indent="-274320" algn="ctr">
              <a:spcAft>
                <a:spcPts val="600"/>
              </a:spcAft>
            </a:pPr>
            <a:r>
              <a:rPr lang="en-US" sz="2400" b="1" u="sng" dirty="0" smtClean="0">
                <a:solidFill>
                  <a:srgbClr val="C00000"/>
                </a:solidFill>
                <a:latin typeface="Cambria" pitchFamily="18" charset="0"/>
                <a:hlinkClick r:id="rId3"/>
              </a:rPr>
              <a:t>https://bit.ly/surveyofpaulineepistles</a:t>
            </a:r>
            <a:endParaRPr lang="en-US" sz="2400" b="1" dirty="0" smtClean="0">
              <a:solidFill>
                <a:srgbClr val="C00000"/>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64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77826" name="Picture 2" descr="https://dailyverse.knowing-jesus.com/w/dv_700/dailyverse-images/6f/Galatians%203-12%20The%20Law%20Is%20Not%20Based%20On%20Faith%20beige.jpg"/>
          <p:cNvPicPr>
            <a:picLocks noChangeAspect="1" noChangeArrowheads="1"/>
          </p:cNvPicPr>
          <p:nvPr/>
        </p:nvPicPr>
        <p:blipFill>
          <a:blip r:embed="rId2" cstate="print"/>
          <a:srcRect t="3048" b="7048"/>
          <a:stretch>
            <a:fillRect/>
          </a:stretch>
        </p:blipFill>
        <p:spPr bwMode="auto">
          <a:xfrm>
            <a:off x="457199" y="685801"/>
            <a:ext cx="8229600" cy="5549101"/>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amond(out)">
                                      <p:cBhvr>
                                        <p:cTn id="7" dur="2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tells us that Christ, lived a perfectly, righteous life without even the slightest sin, nevertheless He suffered the curse of the Law (</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  By suffering death </a:t>
            </a:r>
            <a:r>
              <a:rPr lang="en-US" sz="2400" b="1" i="1" dirty="0" smtClean="0">
                <a:latin typeface="Cambria" pitchFamily="18" charset="0"/>
              </a:rPr>
              <a:t>“on a tree,”</a:t>
            </a:r>
            <a:r>
              <a:rPr lang="en-US" sz="2400" b="1" dirty="0" smtClean="0">
                <a:latin typeface="Cambria" pitchFamily="18" charset="0"/>
              </a:rPr>
              <a:t> that is, a </a:t>
            </a:r>
            <a:r>
              <a:rPr lang="en-US" sz="2400" b="1" i="1" u="sng" dirty="0" smtClean="0">
                <a:effectLst>
                  <a:outerShdw blurRad="38100" dist="38100" dir="2700000" algn="tl">
                    <a:srgbClr val="000000">
                      <a:alpha val="43137"/>
                    </a:srgbClr>
                  </a:outerShdw>
                </a:effectLst>
                <a:latin typeface="Cambria" pitchFamily="18" charset="0"/>
              </a:rPr>
              <a:t>cross</a:t>
            </a:r>
            <a:r>
              <a:rPr lang="en-US" sz="2400" b="1" dirty="0" smtClean="0">
                <a:latin typeface="Cambria" pitchFamily="18" charset="0"/>
              </a:rPr>
              <a:t> of wood, Jesus experienced the kind of death the Law reserves for one who is cursed.  </a:t>
            </a:r>
          </a:p>
          <a:p>
            <a:pPr indent="457200">
              <a:spcAft>
                <a:spcPts val="1200"/>
              </a:spcAft>
            </a:pPr>
            <a:r>
              <a:rPr lang="en-US" sz="2400" b="1" dirty="0" smtClean="0">
                <a:latin typeface="Cambria" pitchFamily="18" charset="0"/>
              </a:rPr>
              <a:t>Though Jesus Christ was the only one ever to fulfill the Law perfectly, He voluntarily submitted to a punishment associated with cursed sinners.  Yet he didn’t die as a result of His own sin, but as a </a:t>
            </a:r>
            <a:r>
              <a:rPr lang="en-US" sz="2400" b="1" i="1" u="sng" dirty="0" smtClean="0">
                <a:effectLst>
                  <a:outerShdw blurRad="38100" dist="38100" dir="2700000" algn="tl">
                    <a:srgbClr val="000000">
                      <a:alpha val="43137"/>
                    </a:srgbClr>
                  </a:outerShdw>
                </a:effectLst>
                <a:latin typeface="Cambria" pitchFamily="18" charset="0"/>
              </a:rPr>
              <a:t>substitute</a:t>
            </a:r>
            <a:r>
              <a:rPr lang="en-US" sz="2400" b="1" dirty="0" smtClean="0">
                <a:latin typeface="Cambria" pitchFamily="18" charset="0"/>
              </a:rPr>
              <a:t> for those who actually deserved such punishment—you and me.  </a:t>
            </a:r>
          </a:p>
          <a:p>
            <a:pPr indent="457200">
              <a:spcAft>
                <a:spcPts val="1200"/>
              </a:spcAft>
            </a:pPr>
            <a:r>
              <a:rPr lang="en-US" sz="2400" b="1" dirty="0" smtClean="0">
                <a:latin typeface="Cambria" pitchFamily="18" charset="0"/>
              </a:rPr>
              <a:t>The Greek word for “</a:t>
            </a:r>
            <a:r>
              <a:rPr lang="en-US" sz="2400" b="1" dirty="0" smtClean="0">
                <a:effectLst>
                  <a:outerShdw blurRad="38100" dist="38100" dir="2700000" algn="tl">
                    <a:srgbClr val="000000">
                      <a:alpha val="43137"/>
                    </a:srgbClr>
                  </a:outerShdw>
                </a:effectLst>
                <a:latin typeface="Cambria" pitchFamily="18" charset="0"/>
              </a:rPr>
              <a:t>redeemed</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3:13</a:t>
            </a:r>
            <a:r>
              <a:rPr lang="en-US" sz="2400" b="1" dirty="0" smtClean="0">
                <a:latin typeface="Cambria" pitchFamily="18" charset="0"/>
              </a:rPr>
              <a:t>, is related to the Greek word for “</a:t>
            </a:r>
            <a:r>
              <a:rPr lang="en-US" sz="2400" b="1" dirty="0" smtClean="0">
                <a:effectLst>
                  <a:outerShdw blurRad="38100" dist="38100" dir="2700000" algn="tl">
                    <a:srgbClr val="000000">
                      <a:alpha val="43137"/>
                    </a:srgbClr>
                  </a:outerShdw>
                </a:effectLst>
                <a:latin typeface="Cambria" pitchFamily="18" charset="0"/>
              </a:rPr>
              <a:t>marketplace</a:t>
            </a:r>
            <a:r>
              <a:rPr lang="en-US" sz="2400" b="1" dirty="0" smtClean="0">
                <a:latin typeface="Cambria" pitchFamily="18" charset="0"/>
              </a:rPr>
              <a:t>” which refers to purchasing or ransoming a person, as a slave might be purchased from the slave market.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alpha val="45000"/>
          </a:schemeClr>
        </a:solidFill>
        <a:effectLst/>
      </p:bgPr>
    </p:bg>
    <p:spTree>
      <p:nvGrpSpPr>
        <p:cNvPr id="1" name=""/>
        <p:cNvGrpSpPr/>
        <p:nvPr/>
      </p:nvGrpSpPr>
      <p:grpSpPr>
        <a:xfrm>
          <a:off x="0" y="0"/>
          <a:ext cx="0" cy="0"/>
          <a:chOff x="0" y="0"/>
          <a:chExt cx="0" cy="0"/>
        </a:xfrm>
      </p:grpSpPr>
      <p:pic>
        <p:nvPicPr>
          <p:cNvPr id="39938" name="Picture 2" descr="https://dailyverse.knowing-jesus.com/w/dv_700/dailyverse-images/f2/Galatians%203-13%20Cursed%20Is%20He%20Who%20Hangs%20On%20A%20Tree%20gray.jpg"/>
          <p:cNvPicPr>
            <a:picLocks noChangeAspect="1" noChangeArrowheads="1"/>
          </p:cNvPicPr>
          <p:nvPr/>
        </p:nvPicPr>
        <p:blipFill>
          <a:blip r:embed="rId2" cstate="print"/>
          <a:srcRect t="3048" b="10095"/>
          <a:stretch>
            <a:fillRect/>
          </a:stretch>
        </p:blipFill>
        <p:spPr bwMode="auto">
          <a:xfrm>
            <a:off x="457201" y="609601"/>
            <a:ext cx="8229600" cy="5511567"/>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diamond(out)">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eternal Son of God—sinless, glorious, holy—slipped out of His perfect heaven and into a sin-infested world.  He voluntarily took what we deserved, the judgment of God against sin, and gave us what we could never earn:  a right standing before God.  </a:t>
            </a:r>
            <a:r>
              <a:rPr lang="en-US" sz="2400" b="1" dirty="0" smtClean="0">
                <a:effectLst>
                  <a:outerShdw blurRad="38100" dist="38100" dir="2700000" algn="tl">
                    <a:srgbClr val="000000">
                      <a:alpha val="43137"/>
                    </a:srgbClr>
                  </a:outerShdw>
                </a:effectLst>
                <a:latin typeface="Cambria" pitchFamily="18" charset="0"/>
              </a:rPr>
              <a:t>Why? </a:t>
            </a:r>
            <a:r>
              <a:rPr lang="en-US" sz="2400" b="1" dirty="0" smtClean="0">
                <a:latin typeface="Cambria" pitchFamily="18" charset="0"/>
              </a:rPr>
              <a:t> Paul closes this section with two reasons for the steep price Christ paid to purchase those who believe.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Christ purchased us to bestow upon us the blessing of salvation promised to Abraham in </a:t>
            </a:r>
            <a:r>
              <a:rPr lang="en-US" sz="2400" b="1" dirty="0" smtClean="0">
                <a:effectLst>
                  <a:outerShdw blurRad="38100" dist="38100" dir="2700000" algn="tl">
                    <a:srgbClr val="000000">
                      <a:alpha val="43137"/>
                    </a:srgbClr>
                  </a:outerShdw>
                </a:effectLst>
                <a:latin typeface="Cambria" pitchFamily="18" charset="0"/>
              </a:rPr>
              <a:t>Genesis 12:3</a:t>
            </a:r>
            <a:r>
              <a:rPr lang="en-US" sz="2400" b="1" dirty="0" smtClean="0">
                <a:latin typeface="Cambria" pitchFamily="18" charset="0"/>
              </a:rPr>
              <a: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Christ redeemed us so that He could grant us the gift of the Holy Spirit through faith.  </a:t>
            </a:r>
          </a:p>
          <a:p>
            <a:pPr indent="457200">
              <a:spcAft>
                <a:spcPts val="1200"/>
              </a:spcAft>
            </a:pPr>
            <a:r>
              <a:rPr lang="en-US" sz="2400" b="1" dirty="0" smtClean="0">
                <a:latin typeface="Cambria" pitchFamily="18" charset="0"/>
              </a:rPr>
              <a:t>To </a:t>
            </a:r>
            <a:r>
              <a:rPr lang="en-US" sz="2400" b="1" i="1" u="sng" dirty="0" smtClean="0">
                <a:effectLst>
                  <a:outerShdw blurRad="38100" dist="38100" dir="2700000" algn="tl">
                    <a:srgbClr val="000000">
                      <a:alpha val="43137"/>
                    </a:srgbClr>
                  </a:outerShdw>
                </a:effectLst>
                <a:latin typeface="Cambria" pitchFamily="18" charset="0"/>
              </a:rPr>
              <a:t>backslide</a:t>
            </a:r>
            <a:r>
              <a:rPr lang="en-US" sz="2400" b="1" dirty="0" smtClean="0">
                <a:latin typeface="Cambria" pitchFamily="18" charset="0"/>
              </a:rPr>
              <a:t> into legalism would be an affront to the gospel and to the God who alone saves us by His grace.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3:10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011961" y="3171907"/>
            <a:ext cx="5262874"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A Promise You Can Count On</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live in a world of broken promises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from missed appointments to divorces, from missed payments to bankruptcies, we have all experienced the pain of broken promises.  </a:t>
            </a:r>
          </a:p>
          <a:p>
            <a:pPr indent="457200">
              <a:spcAft>
                <a:spcPts val="1200"/>
              </a:spcAft>
            </a:pPr>
            <a:r>
              <a:rPr lang="en-US" sz="2400" b="1" dirty="0" smtClean="0">
                <a:latin typeface="Cambria" pitchFamily="18" charset="0"/>
              </a:rPr>
              <a:t>Even though the whole fabric of our society rests on people keeping their word, more and more we see the threads of that fabric wearing thin as broken promises lead to broken relationships and broken lives. </a:t>
            </a:r>
          </a:p>
          <a:p>
            <a:pPr indent="457200">
              <a:spcAft>
                <a:spcPts val="1200"/>
              </a:spcAft>
            </a:pPr>
            <a:r>
              <a:rPr lang="en-US" sz="2400" b="1" dirty="0" smtClean="0">
                <a:latin typeface="Cambria" pitchFamily="18" charset="0"/>
              </a:rPr>
              <a:t>Sadly, a person’s word is only as good as the person’s character and capacity.  Only a person with both the integrity and the ability to fulfill a promise can be completed trusted.  But if a person is weak in integrity or lacks ability because of his or her circumstances, the promise may be broken.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Background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To see both perfect character and unwavering capacity. We need to turn from faulty and frail humans to a faultless and powerful God.  Only God can and will keep all His promises to His people.  </a:t>
            </a:r>
          </a:p>
          <a:p>
            <a:pPr indent="457200">
              <a:spcAft>
                <a:spcPts val="1200"/>
              </a:spcAft>
            </a:pPr>
            <a:r>
              <a:rPr lang="en-US" sz="2400" b="1" dirty="0" smtClean="0">
                <a:latin typeface="Cambria" pitchFamily="18" charset="0"/>
              </a:rPr>
              <a:t>Nothing, not even our disobedience, can invalidate his unconditional promises.  In </a:t>
            </a:r>
            <a:r>
              <a:rPr lang="en-US" sz="2400" b="1" dirty="0" smtClean="0">
                <a:effectLst>
                  <a:outerShdw blurRad="38100" dist="38100" dir="2700000" algn="tl">
                    <a:srgbClr val="000000">
                      <a:alpha val="43137"/>
                    </a:srgbClr>
                  </a:outerShdw>
                </a:effectLst>
                <a:latin typeface="Cambria" pitchFamily="18" charset="0"/>
              </a:rPr>
              <a:t>Galatians 3:15-22</a:t>
            </a:r>
            <a:r>
              <a:rPr lang="en-US" sz="2400" b="1" dirty="0" smtClean="0">
                <a:latin typeface="Cambria" pitchFamily="18" charset="0"/>
              </a:rPr>
              <a:t>, Paul explains the impact of God’s timeless trustworthiness on our salvation and Christian lives.    </a:t>
            </a:r>
          </a:p>
          <a:p>
            <a:pPr indent="457200">
              <a:spcAft>
                <a:spcPts val="1200"/>
              </a:spcAft>
            </a:pPr>
            <a:r>
              <a:rPr lang="en-US" sz="2400" b="1" dirty="0" smtClean="0">
                <a:latin typeface="Cambria" pitchFamily="18" charset="0"/>
              </a:rPr>
              <a:t>In doing so, he gives yet another reason why we must reject legalism’s flawed promise that blessings will come through keeping the Law.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Background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30065</TotalTime>
  <Words>2075</Words>
  <Application>Microsoft Office PowerPoint</Application>
  <PresentationFormat>On-screen Show (4:3)</PresentationFormat>
  <Paragraphs>76</Paragraphs>
  <Slides>28</Slides>
  <Notes>3</Notes>
  <HiddenSlides>3</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6228</cp:revision>
  <dcterms:created xsi:type="dcterms:W3CDTF">2016-10-08T19:35:00Z</dcterms:created>
  <dcterms:modified xsi:type="dcterms:W3CDTF">2022-02-28T21:05:15Z</dcterms:modified>
</cp:coreProperties>
</file>